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embeddedFontLst>
    <p:embeddedFont>
      <p:font typeface="Calibri" pitchFamily="34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Huffman Encoding Visualization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Auto-Generated Slides To Visualize Huffman Encoding by Chris Fremgen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15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SP
3</a:t>
            </a:r>
            <a:endParaRPr lang="en-US" sz="1600"/>
          </a:p>
        </p:txBody>
      </p:sp>
      <p:sp>
        <p:nvSpPr>
          <p:cNvPr id="4" name="Oval 3"/>
          <p:cNvSpPr/>
          <p:nvPr/>
        </p:nvSpPr>
        <p:spPr>
          <a:xfrm>
            <a:off x="4787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i
3</a:t>
            </a:r>
            <a:endParaRPr lang="en-US" sz="1600"/>
          </a:p>
        </p:txBody>
      </p:sp>
      <p:sp>
        <p:nvSpPr>
          <p:cNvPr id="5" name="Oval 4"/>
          <p:cNvSpPr/>
          <p:nvPr/>
        </p:nvSpPr>
        <p:spPr>
          <a:xfrm>
            <a:off x="1854200" y="1549400"/>
            <a:ext cx="736600" cy="736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4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41600" y="2413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22500" y="1917700"/>
            <a:ext cx="736600" cy="1193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2692400" y="28448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t
2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89100" y="2413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1485900" y="1917700"/>
            <a:ext cx="736600" cy="1193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1231900" y="28575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s
2</a:t>
            </a:r>
            <a:endParaRPr lang="en-US" sz="2800">
              <a:solidFill>
                <a:srgbClr val="0F27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299200" y="1549400"/>
            <a:ext cx="736600" cy="736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4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86600" y="2413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667500" y="1917700"/>
            <a:ext cx="736600" cy="1193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7137400" y="28448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2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32700" y="3606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7404100" y="3111500"/>
            <a:ext cx="368300" cy="1193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7569200" y="4102100"/>
            <a:ext cx="406400" cy="40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smtClean="0">
                <a:solidFill>
                  <a:srgbClr val="0F2700"/>
                </a:solidFill>
              </a:rPr>
              <a:t>a
1</a:t>
            </a:r>
            <a:endParaRPr lang="en-US" sz="2200">
              <a:solidFill>
                <a:srgbClr val="0F27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061200" y="3606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7035800" y="3111500"/>
            <a:ext cx="368300" cy="1193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6845300" y="41148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smtClean="0">
                <a:solidFill>
                  <a:srgbClr val="0F2700"/>
                </a:solidFill>
              </a:rPr>
              <a:t>p
1</a:t>
            </a:r>
            <a:endParaRPr lang="en-US" sz="2100">
              <a:solidFill>
                <a:srgbClr val="0F27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134100" y="2413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 flipH="1">
            <a:off x="5930900" y="1917700"/>
            <a:ext cx="736600" cy="1193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5676900" y="28575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2</a:t>
            </a:r>
            <a:endParaRPr lang="en-US" sz="2800">
              <a:solidFill>
                <a:srgbClr val="0F27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159500" y="3606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5930900" y="3111500"/>
            <a:ext cx="368300" cy="1193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6108700" y="41148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smtClean="0">
                <a:solidFill>
                  <a:srgbClr val="0F2700"/>
                </a:solidFill>
              </a:rPr>
              <a:t>h
1</a:t>
            </a:r>
            <a:endParaRPr lang="en-US" sz="2100">
              <a:solidFill>
                <a:srgbClr val="0F27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588000" y="3606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5562600" y="3111500"/>
            <a:ext cx="368300" cy="1193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5384800" y="41275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.
1</a:t>
            </a:r>
            <a:endParaRPr lang="en-US" sz="20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219200" y="1676400"/>
            <a:ext cx="482600" cy="482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4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52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1460500" y="1917700"/>
            <a:ext cx="482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1765300" y="30861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t
2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4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77900" y="1917700"/>
            <a:ext cx="482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812800" y="30988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s
2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140200" y="1676400"/>
            <a:ext cx="482600" cy="482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4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73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4381500" y="1917700"/>
            <a:ext cx="482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4686300" y="30861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2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292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48641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4978400" y="4483100"/>
            <a:ext cx="266700" cy="266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a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847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 flipH="1">
            <a:off x="46228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4508500" y="4495800"/>
            <a:ext cx="241300" cy="241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smtClean="0">
                <a:solidFill>
                  <a:srgbClr val="0F2700"/>
                </a:solidFill>
              </a:rPr>
              <a:t>p
1</a:t>
            </a:r>
            <a:endParaRPr lang="en-US" sz="1300">
              <a:solidFill>
                <a:srgbClr val="0F27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75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 flipH="1">
            <a:off x="3898900" y="1917700"/>
            <a:ext cx="482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3733800" y="30988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2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0640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>
            <a:off x="38989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4025900" y="4495800"/>
            <a:ext cx="241300" cy="241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smtClean="0">
                <a:solidFill>
                  <a:srgbClr val="0F2700"/>
                </a:solidFill>
              </a:rPr>
              <a:t>h
1</a:t>
            </a:r>
            <a:endParaRPr lang="en-US" sz="1300">
              <a:solidFill>
                <a:srgbClr val="0F27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6195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36576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3543300" y="4495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>
                <a:solidFill>
                  <a:srgbClr val="0F2700"/>
                </a:solidFill>
              </a:rPr>
              <a:t>.
1</a:t>
            </a:r>
            <a:endParaRPr lang="en-US" sz="1200">
              <a:solidFill>
                <a:srgbClr val="0F2700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7061200" y="1676400"/>
            <a:ext cx="482600" cy="48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6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594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7302500" y="1917700"/>
            <a:ext cx="482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7607300" y="30861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i
3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896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 flipH="1">
            <a:off x="6819900" y="1917700"/>
            <a:ext cx="482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6654800" y="30988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smtClean="0">
                <a:solidFill>
                  <a:srgbClr val="0F2700"/>
                </a:solidFill>
              </a:rPr>
              <a:t>SP
3</a:t>
            </a:r>
            <a:endParaRPr lang="en-US" sz="9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854200" y="1549400"/>
            <a:ext cx="736600" cy="736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6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41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2222500" y="1917700"/>
            <a:ext cx="736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692400" y="29972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i
3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89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485900" y="1917700"/>
            <a:ext cx="736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1231900" y="30099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smtClean="0">
                <a:solidFill>
                  <a:srgbClr val="0F2700"/>
                </a:solidFill>
              </a:rPr>
              <a:t>SP
3</a:t>
            </a:r>
            <a:endParaRPr lang="en-US" sz="1400">
              <a:solidFill>
                <a:srgbClr val="0F27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299200" y="1549400"/>
            <a:ext cx="736600" cy="736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8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86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6667500" y="1917700"/>
            <a:ext cx="736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7137400" y="29972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4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327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74041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7569200" y="4406900"/>
            <a:ext cx="406400" cy="40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smtClean="0">
                <a:solidFill>
                  <a:srgbClr val="0F2700"/>
                </a:solidFill>
              </a:rPr>
              <a:t>2</a:t>
            </a:r>
            <a:endParaRPr lang="en-US" sz="2200">
              <a:solidFill>
                <a:srgbClr val="0F27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912100" y="51816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7772400" y="46101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7797800" y="58039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a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518400" y="51816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 flipH="1">
            <a:off x="7594600" y="46101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7454900" y="5816600"/>
            <a:ext cx="279400" cy="279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p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0612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70358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6845300" y="44196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smtClean="0">
                <a:solidFill>
                  <a:srgbClr val="0F2700"/>
                </a:solidFill>
              </a:rPr>
              <a:t>2</a:t>
            </a:r>
            <a:endParaRPr lang="en-US" sz="2100">
              <a:solidFill>
                <a:srgbClr val="0F27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175500" y="51816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>
            <a:off x="7035800" y="46101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7073900" y="5816600"/>
            <a:ext cx="279400" cy="279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h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781800" y="51816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6858000" y="46101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6731000" y="5829300"/>
            <a:ext cx="266700" cy="266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.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134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5930900" y="1917700"/>
            <a:ext cx="736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5676900" y="30099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4</a:t>
            </a:r>
            <a:endParaRPr lang="en-US" sz="2800">
              <a:solidFill>
                <a:srgbClr val="0F27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1595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36" name="Straight Connector 35"/>
          <p:cNvCxnSpPr/>
          <p:nvPr/>
        </p:nvCxnSpPr>
        <p:spPr>
          <a:xfrm>
            <a:off x="59309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6108700" y="44196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smtClean="0">
                <a:solidFill>
                  <a:srgbClr val="0F2700"/>
                </a:solidFill>
              </a:rPr>
              <a:t>t
2</a:t>
            </a:r>
            <a:endParaRPr lang="en-US" sz="2100">
              <a:solidFill>
                <a:srgbClr val="0F27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5880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55626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5384800" y="44323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s
2</a:t>
            </a:r>
            <a:endParaRPr lang="en-US" sz="20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4038600" y="1447800"/>
            <a:ext cx="952500" cy="952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300" smtClean="0">
                <a:solidFill>
                  <a:srgbClr val="0F2700"/>
                </a:solidFill>
              </a:rPr>
              <a:t>14</a:t>
            </a:r>
            <a:endParaRPr lang="en-US" sz="53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08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4508500" y="1917700"/>
            <a:ext cx="1498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651500" y="2908300"/>
            <a:ext cx="711200" cy="71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mtClean="0">
                <a:solidFill>
                  <a:srgbClr val="0F2700"/>
                </a:solidFill>
              </a:rPr>
              <a:t>8</a:t>
            </a:r>
            <a:endParaRPr lang="en-US" sz="4000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62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007100" y="3263900"/>
            <a:ext cx="749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89700" y="43434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4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85000" y="51816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756400" y="46101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6934200" y="5765800"/>
            <a:ext cx="393700" cy="393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smtClean="0">
                <a:solidFill>
                  <a:srgbClr val="0F2700"/>
                </a:solidFill>
              </a:rPr>
              <a:t>2</a:t>
            </a:r>
            <a:endParaRPr lang="en-US" sz="2200">
              <a:solidFill>
                <a:srgbClr val="0F27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64400" y="652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7124700" y="59563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7162800" y="7162800"/>
            <a:ext cx="292100" cy="292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rgbClr val="0F2700"/>
                </a:solidFill>
              </a:rPr>
              <a:t>a
1</a:t>
            </a:r>
            <a:endParaRPr lang="en-US" sz="1600">
              <a:solidFill>
                <a:srgbClr val="0F27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70700" y="652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6946900" y="59563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6819900" y="7175500"/>
            <a:ext cx="266700" cy="266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p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13500" y="51816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6388100" y="46101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6210300" y="5778500"/>
            <a:ext cx="368300" cy="368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2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527800" y="652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6388100" y="59563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6438900" y="7175500"/>
            <a:ext cx="266700" cy="266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h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134100" y="652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6210300" y="59563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6083300" y="7175500"/>
            <a:ext cx="254000" cy="25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smtClean="0">
                <a:solidFill>
                  <a:srgbClr val="0F2700"/>
                </a:solidFill>
              </a:rPr>
              <a:t>.
1</a:t>
            </a:r>
            <a:endParaRPr lang="en-US" sz="1400">
              <a:solidFill>
                <a:srgbClr val="0F27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4737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5257800" y="3263900"/>
            <a:ext cx="749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5016500" y="4368800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4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486400" y="51816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>
            <a:off x="5257800" y="46101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5448300" y="5778500"/>
            <a:ext cx="368300" cy="368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t
2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914900" y="51816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 flipH="1">
            <a:off x="4889500" y="46101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4724400" y="5791200"/>
            <a:ext cx="342900" cy="342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smtClean="0">
                <a:solidFill>
                  <a:srgbClr val="0F2700"/>
                </a:solidFill>
              </a:rPr>
              <a:t>s
2</a:t>
            </a:r>
            <a:endParaRPr lang="en-US" sz="1900">
              <a:solidFill>
                <a:srgbClr val="0F27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594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 flipH="1">
            <a:off x="3009900" y="1917700"/>
            <a:ext cx="1498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2679700" y="2933700"/>
            <a:ext cx="660400" cy="660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00" smtClean="0">
                <a:solidFill>
                  <a:srgbClr val="0F2700"/>
                </a:solidFill>
              </a:rPr>
              <a:t>6</a:t>
            </a:r>
            <a:endParaRPr lang="en-US" sz="3700">
              <a:solidFill>
                <a:srgbClr val="0F27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4290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3009900" y="3263900"/>
            <a:ext cx="749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3517900" y="4368800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i
3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4765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44" name="Straight Connector 43"/>
          <p:cNvCxnSpPr/>
          <p:nvPr/>
        </p:nvCxnSpPr>
        <p:spPr>
          <a:xfrm flipH="1">
            <a:off x="2260600" y="3263900"/>
            <a:ext cx="749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2032000" y="43815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50" smtClean="0">
                <a:solidFill>
                  <a:srgbClr val="0F2700"/>
                </a:solidFill>
              </a:rPr>
              <a:t>SP
3</a:t>
            </a:r>
            <a:endParaRPr lang="en-US" sz="125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Huffman Codebook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830997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pt-BR" sz="2400" smtClean="0"/>
              <a:t>SPACE = 11  p = 0001  i = 10  t = 010  . = 0011  h = 0010  
a = 0000  s = 011  </a:t>
            </a:r>
            <a:endParaRPr lang="en-US" sz="2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Original File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33855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600" smtClean="0"/>
              <a:t>this is a tip.</a:t>
            </a:r>
            <a:endParaRPr lang="en-US" sz="16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Encoded Output Bits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0100010100111110011110000110101000010011</a:t>
            </a: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Final Output File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120032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pt-BR" smtClean="0"/>
              <a:t>SPACE = 11  p = 0001  i = 10  t = 010  . = 0011  h = 0010  
a = 0000  s = 011  
0100010100111110011110000110101000010011</a:t>
            </a: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End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400" smtClean="0"/>
              <a:t>Huffman Encoding Automated Visualization by Chris Fremgen</a:t>
            </a:r>
            <a:endParaRPr lang="en-US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Original File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33855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600" smtClean="0"/>
              <a:t>this is a tip.</a:t>
            </a:r>
            <a:endParaRPr lang="en-US" sz="1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1: Get Frequencies of Letters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pt-BR" sz="2000" smtClean="0"/>
              <a:t>. = 1	h = 1	p = 1	a = 1	s = 2	t = 2
SPACE = 3	i = 3	</a:t>
            </a:r>
            <a:endParaRPr lang="en-US"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2: Initialize Nodes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270000" y="12700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.
1</a:t>
            </a:r>
            <a:endParaRPr lang="en-US" sz="1500"/>
          </a:p>
        </p:txBody>
      </p:sp>
      <p:sp>
        <p:nvSpPr>
          <p:cNvPr id="4" name="Oval 3"/>
          <p:cNvSpPr/>
          <p:nvPr/>
        </p:nvSpPr>
        <p:spPr>
          <a:xfrm>
            <a:off x="4572000" y="12700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h
1</a:t>
            </a:r>
            <a:endParaRPr lang="en-US" sz="1500"/>
          </a:p>
        </p:txBody>
      </p:sp>
      <p:sp>
        <p:nvSpPr>
          <p:cNvPr id="5" name="Oval 4"/>
          <p:cNvSpPr/>
          <p:nvPr/>
        </p:nvSpPr>
        <p:spPr>
          <a:xfrm>
            <a:off x="1270000" y="31242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p
1</a:t>
            </a:r>
            <a:endParaRPr lang="en-US" sz="1500"/>
          </a:p>
        </p:txBody>
      </p:sp>
      <p:sp>
        <p:nvSpPr>
          <p:cNvPr id="6" name="Oval 5"/>
          <p:cNvSpPr/>
          <p:nvPr/>
        </p:nvSpPr>
        <p:spPr>
          <a:xfrm>
            <a:off x="4572000" y="31242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a
1</a:t>
            </a:r>
            <a:endParaRPr lang="en-US" sz="1500"/>
          </a:p>
        </p:txBody>
      </p:sp>
      <p:sp>
        <p:nvSpPr>
          <p:cNvPr id="7" name="Oval 6"/>
          <p:cNvSpPr/>
          <p:nvPr/>
        </p:nvSpPr>
        <p:spPr>
          <a:xfrm>
            <a:off x="1270000" y="49784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s
2</a:t>
            </a:r>
            <a:endParaRPr lang="en-US" sz="1500"/>
          </a:p>
        </p:txBody>
      </p:sp>
      <p:sp>
        <p:nvSpPr>
          <p:cNvPr id="8" name="Oval 7"/>
          <p:cNvSpPr/>
          <p:nvPr/>
        </p:nvSpPr>
        <p:spPr>
          <a:xfrm>
            <a:off x="4572000" y="49784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t
2</a:t>
            </a:r>
            <a:endParaRPr lang="en-US" sz="15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3: Merge Lowest Frequencies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270000" y="1270000"/>
            <a:ext cx="1524000" cy="15240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.
1</a:t>
            </a:r>
            <a:endParaRPr lang="en-US" sz="1500"/>
          </a:p>
        </p:txBody>
      </p:sp>
      <p:sp>
        <p:nvSpPr>
          <p:cNvPr id="4" name="Oval 3"/>
          <p:cNvSpPr/>
          <p:nvPr/>
        </p:nvSpPr>
        <p:spPr>
          <a:xfrm>
            <a:off x="4572000" y="1270000"/>
            <a:ext cx="1524000" cy="15240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h
1</a:t>
            </a:r>
            <a:endParaRPr lang="en-US" sz="1500"/>
          </a:p>
        </p:txBody>
      </p:sp>
      <p:sp>
        <p:nvSpPr>
          <p:cNvPr id="5" name="Oval 4"/>
          <p:cNvSpPr/>
          <p:nvPr/>
        </p:nvSpPr>
        <p:spPr>
          <a:xfrm>
            <a:off x="1270000" y="31242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p
1</a:t>
            </a:r>
            <a:endParaRPr lang="en-US" sz="1500"/>
          </a:p>
        </p:txBody>
      </p:sp>
      <p:sp>
        <p:nvSpPr>
          <p:cNvPr id="6" name="Oval 5"/>
          <p:cNvSpPr/>
          <p:nvPr/>
        </p:nvSpPr>
        <p:spPr>
          <a:xfrm>
            <a:off x="4572000" y="31242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a
1</a:t>
            </a:r>
            <a:endParaRPr lang="en-US" sz="1500"/>
          </a:p>
        </p:txBody>
      </p:sp>
      <p:sp>
        <p:nvSpPr>
          <p:cNvPr id="7" name="Oval 6"/>
          <p:cNvSpPr/>
          <p:nvPr/>
        </p:nvSpPr>
        <p:spPr>
          <a:xfrm>
            <a:off x="1270000" y="49784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s
2</a:t>
            </a:r>
            <a:endParaRPr lang="en-US" sz="1500"/>
          </a:p>
        </p:txBody>
      </p:sp>
      <p:sp>
        <p:nvSpPr>
          <p:cNvPr id="8" name="Oval 7"/>
          <p:cNvSpPr/>
          <p:nvPr/>
        </p:nvSpPr>
        <p:spPr>
          <a:xfrm>
            <a:off x="4572000" y="49784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t
2</a:t>
            </a:r>
            <a:endParaRPr lang="en-US" sz="15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15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p
1</a:t>
            </a:r>
            <a:endParaRPr lang="en-US" sz="1600"/>
          </a:p>
        </p:txBody>
      </p:sp>
      <p:sp>
        <p:nvSpPr>
          <p:cNvPr id="4" name="Oval 3"/>
          <p:cNvSpPr/>
          <p:nvPr/>
        </p:nvSpPr>
        <p:spPr>
          <a:xfrm>
            <a:off x="1739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a
1</a:t>
            </a:r>
            <a:endParaRPr lang="en-US" sz="1600"/>
          </a:p>
        </p:txBody>
      </p:sp>
      <p:sp>
        <p:nvSpPr>
          <p:cNvPr id="5" name="Oval 4"/>
          <p:cNvSpPr/>
          <p:nvPr/>
        </p:nvSpPr>
        <p:spPr>
          <a:xfrm>
            <a:off x="3263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s
2</a:t>
            </a:r>
            <a:endParaRPr lang="en-US" sz="1600"/>
          </a:p>
        </p:txBody>
      </p:sp>
      <p:sp>
        <p:nvSpPr>
          <p:cNvPr id="6" name="Oval 5"/>
          <p:cNvSpPr/>
          <p:nvPr/>
        </p:nvSpPr>
        <p:spPr>
          <a:xfrm>
            <a:off x="4787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t
2</a:t>
            </a:r>
            <a:endParaRPr lang="en-US" sz="1600"/>
          </a:p>
        </p:txBody>
      </p:sp>
      <p:sp>
        <p:nvSpPr>
          <p:cNvPr id="7" name="Oval 6"/>
          <p:cNvSpPr/>
          <p:nvPr/>
        </p:nvSpPr>
        <p:spPr>
          <a:xfrm>
            <a:off x="6311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SP
3</a:t>
            </a:r>
            <a:endParaRPr lang="en-US" sz="1600"/>
          </a:p>
        </p:txBody>
      </p:sp>
      <p:sp>
        <p:nvSpPr>
          <p:cNvPr id="8" name="Oval 7"/>
          <p:cNvSpPr/>
          <p:nvPr/>
        </p:nvSpPr>
        <p:spPr>
          <a:xfrm>
            <a:off x="7835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i
3</a:t>
            </a:r>
            <a:endParaRPr lang="en-US" sz="1600"/>
          </a:p>
        </p:txBody>
      </p:sp>
      <p:sp>
        <p:nvSpPr>
          <p:cNvPr id="9" name="Oval 8"/>
          <p:cNvSpPr/>
          <p:nvPr/>
        </p:nvSpPr>
        <p:spPr>
          <a:xfrm>
            <a:off x="4038600" y="1447800"/>
            <a:ext cx="952500" cy="952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300" smtClean="0">
                <a:solidFill>
                  <a:srgbClr val="0F2700"/>
                </a:solidFill>
              </a:rPr>
              <a:t>2</a:t>
            </a:r>
            <a:endParaRPr lang="en-US" sz="5300">
              <a:solidFill>
                <a:srgbClr val="0F27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08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4508500" y="1917700"/>
            <a:ext cx="1498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5651500" y="3365500"/>
            <a:ext cx="711200" cy="71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mtClean="0">
                <a:solidFill>
                  <a:srgbClr val="0F2700"/>
                </a:solidFill>
              </a:rPr>
              <a:t>h
1</a:t>
            </a:r>
            <a:endParaRPr lang="en-US" sz="4000">
              <a:solidFill>
                <a:srgbClr val="0F27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94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3009900" y="1917700"/>
            <a:ext cx="1498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2679700" y="3390900"/>
            <a:ext cx="660400" cy="660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00" smtClean="0">
                <a:solidFill>
                  <a:srgbClr val="0F2700"/>
                </a:solidFill>
              </a:rPr>
              <a:t>.
1</a:t>
            </a:r>
            <a:endParaRPr lang="en-US" sz="37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15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s
2</a:t>
            </a:r>
            <a:endParaRPr lang="en-US" sz="1600"/>
          </a:p>
        </p:txBody>
      </p:sp>
      <p:sp>
        <p:nvSpPr>
          <p:cNvPr id="4" name="Oval 3"/>
          <p:cNvSpPr/>
          <p:nvPr/>
        </p:nvSpPr>
        <p:spPr>
          <a:xfrm>
            <a:off x="2501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t
2</a:t>
            </a:r>
            <a:endParaRPr lang="en-US" sz="1600"/>
          </a:p>
        </p:txBody>
      </p:sp>
      <p:sp>
        <p:nvSpPr>
          <p:cNvPr id="5" name="Oval 4"/>
          <p:cNvSpPr/>
          <p:nvPr/>
        </p:nvSpPr>
        <p:spPr>
          <a:xfrm>
            <a:off x="4787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SP
3</a:t>
            </a:r>
            <a:endParaRPr lang="en-US" sz="1600"/>
          </a:p>
        </p:txBody>
      </p:sp>
      <p:sp>
        <p:nvSpPr>
          <p:cNvPr id="6" name="Oval 5"/>
          <p:cNvSpPr/>
          <p:nvPr/>
        </p:nvSpPr>
        <p:spPr>
          <a:xfrm>
            <a:off x="7073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i
3</a:t>
            </a:r>
            <a:endParaRPr lang="en-US" sz="1600"/>
          </a:p>
        </p:txBody>
      </p:sp>
      <p:sp>
        <p:nvSpPr>
          <p:cNvPr id="7" name="Oval 6"/>
          <p:cNvSpPr/>
          <p:nvPr/>
        </p:nvSpPr>
        <p:spPr>
          <a:xfrm>
            <a:off x="1854200" y="1549400"/>
            <a:ext cx="736600" cy="736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2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41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2222500" y="1917700"/>
            <a:ext cx="736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2692400" y="34544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h
1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89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1485900" y="1917700"/>
            <a:ext cx="736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1231900" y="34671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.
1</a:t>
            </a:r>
            <a:endParaRPr lang="en-US" sz="2800">
              <a:solidFill>
                <a:srgbClr val="0F270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6299200" y="1549400"/>
            <a:ext cx="736600" cy="736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2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86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6667500" y="1917700"/>
            <a:ext cx="736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7137400" y="34544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a
1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34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5930900" y="1917700"/>
            <a:ext cx="736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5676900" y="34671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p
1</a:t>
            </a:r>
            <a:endParaRPr lang="en-US" sz="28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15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SP
3</a:t>
            </a:r>
            <a:endParaRPr lang="en-US" sz="1600"/>
          </a:p>
        </p:txBody>
      </p:sp>
      <p:sp>
        <p:nvSpPr>
          <p:cNvPr id="4" name="Oval 3"/>
          <p:cNvSpPr/>
          <p:nvPr/>
        </p:nvSpPr>
        <p:spPr>
          <a:xfrm>
            <a:off x="4787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i
3</a:t>
            </a:r>
            <a:endParaRPr lang="en-US" sz="1600"/>
          </a:p>
        </p:txBody>
      </p:sp>
      <p:sp>
        <p:nvSpPr>
          <p:cNvPr id="5" name="Oval 4"/>
          <p:cNvSpPr/>
          <p:nvPr/>
        </p:nvSpPr>
        <p:spPr>
          <a:xfrm>
            <a:off x="1219200" y="1676400"/>
            <a:ext cx="482600" cy="482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2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2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460500" y="1917700"/>
            <a:ext cx="482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1765300" y="35433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h
1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54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977900" y="1917700"/>
            <a:ext cx="482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812800" y="35560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.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140200" y="1676400"/>
            <a:ext cx="482600" cy="482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2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73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4381500" y="1917700"/>
            <a:ext cx="482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4686300" y="35433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a
1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75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3898900" y="1917700"/>
            <a:ext cx="482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3733800" y="35560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p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7061200" y="1676400"/>
            <a:ext cx="482600" cy="48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4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594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>
            <a:off x="7302500" y="1917700"/>
            <a:ext cx="482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7607300" y="35433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t
2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896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6819900" y="1917700"/>
            <a:ext cx="482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6654800" y="35560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s
2</a:t>
            </a:r>
            <a:endParaRPr lang="en-US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288</Words>
  <Application>Microsoft Office PowerPoint</Application>
  <PresentationFormat>On-screen Show (4:3)</PresentationFormat>
  <Paragraphs>177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Huffman Encoding Visualization</vt:lpstr>
      <vt:lpstr>Slide 2</vt:lpstr>
      <vt:lpstr>Original File</vt:lpstr>
      <vt:lpstr>Step 1: Get Frequencies of Letters</vt:lpstr>
      <vt:lpstr>Step 2: Initialize Nodes</vt:lpstr>
      <vt:lpstr>Step 3: Merge Lowest Frequencies</vt:lpstr>
      <vt:lpstr>Continue to Merge Lowest Frequent</vt:lpstr>
      <vt:lpstr>Continue to Merge Lowest Frequent</vt:lpstr>
      <vt:lpstr>Continue to Merge Lowest Frequent</vt:lpstr>
      <vt:lpstr>Continue to Merge Lowest Frequent</vt:lpstr>
      <vt:lpstr>Continue to Merge Lowest Frequent</vt:lpstr>
      <vt:lpstr>Continue to Merge Lowest Frequent</vt:lpstr>
      <vt:lpstr>Continue to Merge Lowest Frequent</vt:lpstr>
      <vt:lpstr>Huffman Codebook</vt:lpstr>
      <vt:lpstr>Original File</vt:lpstr>
      <vt:lpstr>Encoded Output Bits</vt:lpstr>
      <vt:lpstr>Final Output File</vt:lpstr>
      <vt:lpstr>The End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zhangs</cp:lastModifiedBy>
  <cp:revision>5</cp:revision>
  <dcterms:created xsi:type="dcterms:W3CDTF">2006-08-16T00:00:00Z</dcterms:created>
  <dcterms:modified xsi:type="dcterms:W3CDTF">2010-01-13T01:44:43Z</dcterms:modified>
</cp:coreProperties>
</file>